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4" r:id="rId2"/>
    <p:sldMasterId id="2147483670" r:id="rId3"/>
    <p:sldMasterId id="2147483674" r:id="rId4"/>
  </p:sldMasterIdLst>
  <p:notesMasterIdLst>
    <p:notesMasterId r:id="rId18"/>
  </p:notesMasterIdLst>
  <p:sldIdLst>
    <p:sldId id="264" r:id="rId5"/>
    <p:sldId id="307" r:id="rId6"/>
    <p:sldId id="308" r:id="rId7"/>
    <p:sldId id="309" r:id="rId8"/>
    <p:sldId id="310" r:id="rId9"/>
    <p:sldId id="326" r:id="rId10"/>
    <p:sldId id="312" r:id="rId11"/>
    <p:sldId id="313" r:id="rId12"/>
    <p:sldId id="314" r:id="rId13"/>
    <p:sldId id="315" r:id="rId14"/>
    <p:sldId id="316" r:id="rId15"/>
    <p:sldId id="323" r:id="rId16"/>
    <p:sldId id="320" r:id="rId17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050"/>
    <a:srgbClr val="19140D"/>
    <a:srgbClr val="272015"/>
    <a:srgbClr val="541432"/>
    <a:srgbClr val="005293"/>
    <a:srgbClr val="4C5A57"/>
    <a:srgbClr val="FECB00"/>
    <a:srgbClr val="403423"/>
    <a:srgbClr val="FFCC0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14"/>
    <p:restoredTop sz="76717" autoAdjust="0"/>
  </p:normalViewPr>
  <p:slideViewPr>
    <p:cSldViewPr snapToGrid="0">
      <p:cViewPr>
        <p:scale>
          <a:sx n="119" d="100"/>
          <a:sy n="119" d="100"/>
        </p:scale>
        <p:origin x="3976" y="1240"/>
      </p:cViewPr>
      <p:guideLst/>
    </p:cSldViewPr>
  </p:slideViewPr>
  <p:notesTextViewPr>
    <p:cViewPr>
      <p:scale>
        <a:sx n="90" d="100"/>
        <a:sy n="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B5046-3CC1-9445-A0CC-73704407BBB9}" type="datetimeFigureOut">
              <a:rPr lang="en-SE" smtClean="0"/>
              <a:t>2026-09-18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A91D3-C5A7-4A44-A130-71EC40BF43D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94874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ingsweden.se/the-sweden-brand/the-image-of-sweden-abroad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Note to </a:t>
            </a:r>
            <a:r>
              <a:rPr lang="sv-SE" dirty="0" err="1"/>
              <a:t>user</a:t>
            </a:r>
            <a:r>
              <a:rPr lang="sv-SE" dirty="0"/>
              <a:t>: </a:t>
            </a:r>
            <a:r>
              <a:rPr lang="sv-SE" dirty="0" err="1"/>
              <a:t>This</a:t>
            </a:r>
            <a:r>
              <a:rPr lang="sv-SE" dirty="0"/>
              <a:t> slideshow is </a:t>
            </a:r>
            <a:r>
              <a:rPr lang="sv-SE" dirty="0" err="1"/>
              <a:t>meant</a:t>
            </a:r>
            <a:r>
              <a:rPr lang="sv-SE" dirty="0"/>
              <a:t> to be </a:t>
            </a:r>
            <a:r>
              <a:rPr lang="sv-SE" dirty="0" err="1"/>
              <a:t>used</a:t>
            </a:r>
            <a:r>
              <a:rPr lang="sv-SE" dirty="0"/>
              <a:t> as a </a:t>
            </a:r>
            <a:r>
              <a:rPr lang="sv-SE" dirty="0" err="1"/>
              <a:t>guiding</a:t>
            </a:r>
            <a:r>
              <a:rPr lang="sv-SE" dirty="0"/>
              <a:t> </a:t>
            </a:r>
            <a:r>
              <a:rPr lang="sv-SE" dirty="0" err="1"/>
              <a:t>frame</a:t>
            </a:r>
            <a:r>
              <a:rPr lang="sv-SE" dirty="0"/>
              <a:t> for </a:t>
            </a:r>
            <a:r>
              <a:rPr lang="sv-SE" dirty="0" err="1"/>
              <a:t>your</a:t>
            </a:r>
            <a:r>
              <a:rPr lang="sv-SE" dirty="0"/>
              <a:t> presentation. </a:t>
            </a:r>
            <a:r>
              <a:rPr lang="sv-SE" dirty="0" err="1"/>
              <a:t>Feel</a:t>
            </a:r>
            <a:r>
              <a:rPr lang="sv-SE" dirty="0"/>
              <a:t> </a:t>
            </a:r>
            <a:r>
              <a:rPr lang="sv-SE" dirty="0" err="1"/>
              <a:t>free</a:t>
            </a:r>
            <a:r>
              <a:rPr lang="sv-SE" dirty="0"/>
              <a:t> to pick the </a:t>
            </a:r>
            <a:r>
              <a:rPr lang="sv-SE" dirty="0" err="1"/>
              <a:t>slides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wish</a:t>
            </a:r>
            <a:r>
              <a:rPr lang="sv-SE" dirty="0"/>
              <a:t> to </a:t>
            </a:r>
            <a:r>
              <a:rPr lang="sv-SE" dirty="0" err="1"/>
              <a:t>use</a:t>
            </a:r>
            <a:r>
              <a:rPr lang="sv-SE" dirty="0"/>
              <a:t> and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personal touch to it </a:t>
            </a:r>
            <a:r>
              <a:rPr lang="sv-SE" dirty="0" err="1"/>
              <a:t>where</a:t>
            </a:r>
            <a:r>
              <a:rPr lang="sv-SE" dirty="0"/>
              <a:t> it </a:t>
            </a:r>
            <a:r>
              <a:rPr lang="sv-SE" dirty="0" err="1"/>
              <a:t>suits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context</a:t>
            </a:r>
            <a:r>
              <a:rPr lang="sv-SE" dirty="0"/>
              <a:t> and </a:t>
            </a:r>
            <a:r>
              <a:rPr lang="sv-SE" dirty="0" err="1"/>
              <a:t>purpose</a:t>
            </a:r>
            <a:r>
              <a:rPr lang="sv-SE" dirty="0"/>
              <a:t>. </a:t>
            </a:r>
            <a:r>
              <a:rPr lang="sv-SE" dirty="0" err="1"/>
              <a:t>Also</a:t>
            </a:r>
            <a:r>
              <a:rPr lang="sv-SE" dirty="0"/>
              <a:t> </a:t>
            </a:r>
            <a:r>
              <a:rPr lang="sv-SE" dirty="0" err="1"/>
              <a:t>feel</a:t>
            </a:r>
            <a:r>
              <a:rPr lang="sv-SE" dirty="0"/>
              <a:t> </a:t>
            </a:r>
            <a:r>
              <a:rPr lang="sv-SE" dirty="0" err="1"/>
              <a:t>free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own</a:t>
            </a:r>
            <a:r>
              <a:rPr lang="sv-SE" dirty="0"/>
              <a:t> intro and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own</a:t>
            </a:r>
            <a:r>
              <a:rPr lang="sv-SE" dirty="0"/>
              <a:t> </a:t>
            </a:r>
            <a:r>
              <a:rPr lang="sv-SE" dirty="0" err="1"/>
              <a:t>words</a:t>
            </a:r>
            <a:r>
              <a:rPr lang="sv-SE" dirty="0"/>
              <a:t> as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speak</a:t>
            </a:r>
            <a:r>
              <a:rPr lang="sv-SE" dirty="0"/>
              <a:t> – the </a:t>
            </a:r>
            <a:r>
              <a:rPr lang="sv-SE" dirty="0" err="1"/>
              <a:t>speaking</a:t>
            </a:r>
            <a:r>
              <a:rPr lang="sv-SE" dirty="0"/>
              <a:t> </a:t>
            </a:r>
            <a:r>
              <a:rPr lang="sv-SE" dirty="0" err="1"/>
              <a:t>points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meant</a:t>
            </a:r>
            <a:r>
              <a:rPr lang="sv-SE" dirty="0"/>
              <a:t> as support </a:t>
            </a:r>
            <a:r>
              <a:rPr lang="sv-SE" dirty="0" err="1"/>
              <a:t>rather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a </a:t>
            </a:r>
            <a:r>
              <a:rPr lang="sv-SE" dirty="0" err="1"/>
              <a:t>literal</a:t>
            </a:r>
            <a:r>
              <a:rPr lang="sv-SE" dirty="0"/>
              <a:t> script.</a:t>
            </a:r>
          </a:p>
          <a:p>
            <a:endParaRPr lang="sv-SE" dirty="0"/>
          </a:p>
          <a:p>
            <a:r>
              <a:rPr lang="sv-SE" dirty="0" err="1"/>
              <a:t>Refer</a:t>
            </a:r>
            <a:r>
              <a:rPr lang="sv-SE" dirty="0"/>
              <a:t> to </a:t>
            </a:r>
            <a:r>
              <a:rPr lang="sv-SE" dirty="0" err="1"/>
              <a:t>sweden.se</a:t>
            </a:r>
            <a:r>
              <a:rPr lang="sv-SE" dirty="0"/>
              <a:t> for </a:t>
            </a:r>
            <a:r>
              <a:rPr lang="sv-SE" dirty="0" err="1"/>
              <a:t>additional</a:t>
            </a:r>
            <a:r>
              <a:rPr lang="sv-SE" dirty="0"/>
              <a:t> </a:t>
            </a:r>
            <a:r>
              <a:rPr lang="sv-SE" dirty="0" err="1"/>
              <a:t>facts</a:t>
            </a:r>
            <a:r>
              <a:rPr lang="sv-SE" dirty="0"/>
              <a:t> and </a:t>
            </a:r>
            <a:r>
              <a:rPr lang="sv-SE" dirty="0" err="1"/>
              <a:t>sharingsweden.com</a:t>
            </a:r>
            <a:r>
              <a:rPr lang="sv-SE" dirty="0"/>
              <a:t> for relevant </a:t>
            </a:r>
            <a:r>
              <a:rPr lang="sv-SE" dirty="0" err="1"/>
              <a:t>reports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>
                <a:hlinkClick r:id="rId3"/>
              </a:rPr>
              <a:t>The image </a:t>
            </a:r>
            <a:r>
              <a:rPr lang="sv-SE" dirty="0" err="1">
                <a:hlinkClick r:id="rId3"/>
              </a:rPr>
              <a:t>of</a:t>
            </a:r>
            <a:r>
              <a:rPr lang="sv-SE" dirty="0">
                <a:hlinkClick r:id="rId3"/>
              </a:rPr>
              <a:t> Sweden </a:t>
            </a:r>
            <a:r>
              <a:rPr lang="sv-SE" dirty="0" err="1">
                <a:hlinkClick r:id="rId3"/>
              </a:rPr>
              <a:t>abroad</a:t>
            </a:r>
            <a:r>
              <a:rPr lang="sv-SE" dirty="0">
                <a:hlinkClick r:id="rId3"/>
              </a:rPr>
              <a:t> - </a:t>
            </a:r>
            <a:r>
              <a:rPr lang="sv-SE" dirty="0" err="1">
                <a:hlinkClick r:id="rId3"/>
              </a:rPr>
              <a:t>Sharing</a:t>
            </a:r>
            <a:r>
              <a:rPr lang="sv-SE" dirty="0">
                <a:hlinkClick r:id="rId3"/>
              </a:rPr>
              <a:t> Sweden</a:t>
            </a:r>
            <a:br>
              <a:rPr lang="sv-SE" dirty="0"/>
            </a:b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96922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of Sweden is forest of spruce and pine. You may occasionally run into a moose while picking berries and mushrooms.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10 million people live here.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capital is Stockholm.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is a monarchy, although it is governed with parliamentary democracy.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importantly: Sweden is a nation shaped by freedom and progress – shared progress!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is all about being smarter together. And that means including people. Including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46358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 needs openness, security and critical thinking.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1766, Sweden was the first country in the world to write freedom of the press into law.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Today, Sweden ranks among the top democracies in the Varieties of Democracy and Global Democracy indexes.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is a society deeply rooted democratic governance.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56574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Societies that respect the individual early on, create independent thinkers.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Sweden, children’s autonomy, safety and voice is protected from an early age. This way, Sweden builds confidence, curiosity and a willingness to question.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was one of the first countries to recognise children as rights-holders.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Corporal punishment was banned in 1979 – first in the world!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49238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1974, Sweden was the first country in the world to introduce shared parental leave – one of many aspects that boil down to equality.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has a long tradition of strengthening democracy and equal rights. Women gained the right to vote in 1921. Today, gender-neutral marriage and the law on sexual consent continue to shift from principle to practice.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According to The Economist Group Glass Ceiling Index, Sweden claimed the top spot as the best place to be a working woman in 2025.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Protection of equal rights has also extended, across gender, ethnicity, religion, disability, sexual orientation and age.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Workplace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discrimination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regulated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Discrimination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(2008:567),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prohibiting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employers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subjecting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employees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applicants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hired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personnel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 interns to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disadvantage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harassment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requiring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employers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actively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towards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remains one of the world’s most equal societies.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21439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3C669-EC16-C2BD-77BF-C66C9E565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BA316F-ADE0-800A-8B26-FAA0C693A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F6FB2-329D-ABE3-EE7C-610A35B7D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Swedes grow up learning English from an early age with equal access to publicly funded arts education and networks. Like Culture School (</a:t>
            </a:r>
            <a:r>
              <a:rPr lang="en-GB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Kulturskolan</a:t>
            </a: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where young talent gets early structure in their creative ambitions.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Maybe that's why Sweden, a country of ten million people, has become a global pop leader.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is one of the few nations exporting more music than it imports alongside the US, UK and South Korea, – making it a clear net exporter, and the only country in the EU to hold that position. (Source: STIM)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Artists and producers from ABBA to Zara Larsson, First Aid Kit, </a:t>
            </a:r>
            <a:r>
              <a:rPr lang="en-GB" dirty="0" err="1"/>
              <a:t>Cazzi</a:t>
            </a:r>
            <a:r>
              <a:rPr lang="en-GB" dirty="0"/>
              <a:t> </a:t>
            </a:r>
            <a:r>
              <a:rPr lang="en-GB" dirty="0" err="1"/>
              <a:t>Opeia</a:t>
            </a:r>
            <a:r>
              <a:rPr lang="en-GB" dirty="0"/>
              <a:t>, Max Martin and Tove Lo are some examples. </a:t>
            </a: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(choose or add names relevant for local country)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ED25A-8F10-251C-51CE-A0C31B545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6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04609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probably know the stories about Pippi Longstocking by Astrid Lindgren. Or directors like Ingmar Bergman. And perhaps movies like The Girl with the Dragon Tattoo.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is known for storytelling that really provokes. Stories that confront complexity, discomfort and moral tension.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creative legacy carries on. Through the many authors of Nordic Noir for example. Or through filmmakers and actors such as Ruben Östlund / Josephine Bornebusch / Tarik Saleh / Alicia Vikander / and the Skarsgård family. (mention international film projects or locally popular Swedish productions)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7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81833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Swedish sport is born out of local clubs where every kid is invited and every parent can help. 1 out of 3 swedes is a member of a local sports association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competitors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trainers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referees,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fitters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supporters.(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Carreer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Sweden 2023)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has brought about some global celebrities you may know about. Like Zlatan Ibrahimović, Sara Sjöström and Armand Duplantis. (mention relevant names and leave out others)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8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83373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out of four has played a Swedish made game. (Sharing Sweden) E-games are big in Sweden too. Both in terms of gaming tournaments and software development.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Games like Minecraft, Candy Crush Saga and Toca Boca are also a huge part of the Swedish export industry.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9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58631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 problems demand bold solutions and collaborative innovation across nations. Like expanding fossil free energy systems to meet the climate challenge. </a:t>
            </a:r>
            <a:r>
              <a:rPr lang="sv-SE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responsible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mining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critical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minerals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rare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earth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elements. </a:t>
            </a:r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inventor of dynamite, Alfred Nobel, embraced this philosophy when he established the Nobel Prize, honouring the discoveries that bring the greatest benefit to humankind.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same approach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Sweden’s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software and AI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economy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country is a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exporter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unicorns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the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EU’s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leading start-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ecosystem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ranks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world’s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six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vation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economies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10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09555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is home to classic innovations such as pacemaker, a medical innovation that transformed cardiac care. The zip fastener. Or the flat, affordable IKEA furniture pack,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Sweden is also home to modern innovations that makes life easier. Like AI-solutions helping with administrative tasks and safety functions.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problem-solving approach sums up the theme of this short introduction quite nicely.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 to think of it, what's there not to like about being smarter together? (Mention a local example of collaboration)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11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88126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8CEAE-F3D8-CA9A-018E-D4F953FBF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71B7C-5AE5-684E-B63C-76554E45C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226534-C91C-92DE-0779-2CCEE0063D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6101C-2D9B-D5FD-A056-F1EC32CAB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12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8088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A75F3-A9FF-DAAE-6508-CBBB5D594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DD73E9-D841-F8F1-59D2-8F90D5036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21BF55-3AC8-68CF-2F07-A0AA070EC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F8E7B-8F05-E295-76E5-BA56F1377C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A91D3-C5A7-4A44-A130-71EC40BF43D2}" type="slidenum">
              <a:rPr lang="en-SE" smtClean="0"/>
              <a:t>13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1985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242619F-1549-6FB7-AE67-6709E8600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3" y="804076"/>
            <a:ext cx="11381405" cy="3624414"/>
          </a:xfrm>
        </p:spPr>
        <p:txBody>
          <a:bodyPr/>
          <a:lstStyle>
            <a:lvl1pPr>
              <a:defRPr sz="53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73540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3CC19BD-54A9-A8F3-1861-01D35CEE4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4" y="4817310"/>
            <a:ext cx="7990924" cy="1631905"/>
          </a:xfrm>
        </p:spPr>
        <p:txBody>
          <a:bodyPr/>
          <a:lstStyle>
            <a:lvl1pPr>
              <a:defRPr sz="53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50153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68577-50AF-5A85-F8D7-F5D1415E3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263" y="3233586"/>
            <a:ext cx="4297471" cy="3624414"/>
          </a:xfrm>
        </p:spPr>
        <p:txBody>
          <a:bodyPr/>
          <a:lstStyle>
            <a:lvl1pPr>
              <a:defRPr sz="53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008CA19-864C-B2CA-38BD-0783A8B3AC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85151" y="-1"/>
            <a:ext cx="7306849" cy="6858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C90CA89-85ED-F18F-0E86-FEBE36E283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10110555" y="4776551"/>
            <a:ext cx="3915486" cy="247411"/>
          </a:xfrm>
          <a:prstGeom prst="rect">
            <a:avLst/>
          </a:prstGeom>
        </p:spPr>
        <p:txBody>
          <a:bodyPr/>
          <a:lstStyle>
            <a:lvl1pPr>
              <a:buNone/>
              <a:defRPr lang="en-GB" sz="800" b="0" i="0" smtClean="0">
                <a:solidFill>
                  <a:schemeClr val="bg1"/>
                </a:solidFill>
                <a:effectLst/>
                <a:latin typeface="Sweden Sans Regular" panose="02000000000000000000" pitchFamily="2" charset="77"/>
              </a:defRPr>
            </a:lvl1pPr>
          </a:lstStyle>
          <a:p>
            <a:r>
              <a:rPr lang="en-GB" sz="800" dirty="0">
                <a:effectLst/>
                <a:latin typeface="Sweden Sans Regular" panose="02000000000000000000" pitchFamily="2" charset="77"/>
              </a:rPr>
              <a:t>Photo: click to add photo source</a:t>
            </a:r>
          </a:p>
        </p:txBody>
      </p:sp>
    </p:spTree>
    <p:extLst>
      <p:ext uri="{BB962C8B-B14F-4D97-AF65-F5344CB8AC3E}">
        <p14:creationId xmlns:p14="http://schemas.microsoft.com/office/powerpoint/2010/main" val="278355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A5D3B-38C6-23AA-709E-0B85611506CD}"/>
              </a:ext>
            </a:extLst>
          </p:cNvPr>
          <p:cNvSpPr txBox="1">
            <a:spLocks/>
          </p:cNvSpPr>
          <p:nvPr userDrawn="1"/>
        </p:nvSpPr>
        <p:spPr>
          <a:xfrm>
            <a:off x="9441419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6000" dirty="0"/>
              <a:t>Text</a:t>
            </a:r>
            <a:endParaRPr lang="en-SE" sz="6000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0AF3C631-51FB-111E-956D-3637F52A51F2}"/>
              </a:ext>
            </a:extLst>
          </p:cNvPr>
          <p:cNvSpPr txBox="1">
            <a:spLocks/>
          </p:cNvSpPr>
          <p:nvPr userDrawn="1"/>
        </p:nvSpPr>
        <p:spPr>
          <a:xfrm>
            <a:off x="9441419" y="5507069"/>
            <a:ext cx="2405058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/>
              <a:t>Text</a:t>
            </a:r>
            <a:endParaRPr lang="en-SE" sz="1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085833-9490-F7D4-BE1A-C71D14A0017B}"/>
              </a:ext>
            </a:extLst>
          </p:cNvPr>
          <p:cNvCxnSpPr>
            <a:cxnSpLocks/>
          </p:cNvCxnSpPr>
          <p:nvPr userDrawn="1"/>
        </p:nvCxnSpPr>
        <p:spPr>
          <a:xfrm flipV="1">
            <a:off x="9291714" y="4508500"/>
            <a:ext cx="0" cy="13239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099BC60-0586-3EE3-9B7F-9F951A793AF9}"/>
              </a:ext>
            </a:extLst>
          </p:cNvPr>
          <p:cNvSpPr txBox="1">
            <a:spLocks/>
          </p:cNvSpPr>
          <p:nvPr userDrawn="1"/>
        </p:nvSpPr>
        <p:spPr>
          <a:xfrm>
            <a:off x="8730219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6000" dirty="0"/>
              <a:t>Text</a:t>
            </a:r>
            <a:endParaRPr lang="en-SE" sz="6000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02727C8-91D8-5BB1-E10C-9BF02CA3C205}"/>
              </a:ext>
            </a:extLst>
          </p:cNvPr>
          <p:cNvSpPr txBox="1">
            <a:spLocks/>
          </p:cNvSpPr>
          <p:nvPr userDrawn="1"/>
        </p:nvSpPr>
        <p:spPr>
          <a:xfrm>
            <a:off x="8730219" y="5507069"/>
            <a:ext cx="2405058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/>
              <a:t>Text</a:t>
            </a:r>
            <a:br>
              <a:rPr lang="en-GB" sz="1800" dirty="0"/>
            </a:br>
            <a:r>
              <a:rPr lang="en-GB" sz="1800" dirty="0"/>
              <a:t>text</a:t>
            </a:r>
            <a:br>
              <a:rPr lang="en-GB" sz="1800" dirty="0"/>
            </a:br>
            <a:r>
              <a:rPr lang="en-GB" sz="1800" dirty="0"/>
              <a:t>text</a:t>
            </a:r>
            <a:endParaRPr lang="en-SE" sz="18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DCFFD6-4EC8-7961-1568-064C9D931E78}"/>
              </a:ext>
            </a:extLst>
          </p:cNvPr>
          <p:cNvCxnSpPr>
            <a:cxnSpLocks/>
          </p:cNvCxnSpPr>
          <p:nvPr userDrawn="1"/>
        </p:nvCxnSpPr>
        <p:spPr>
          <a:xfrm flipV="1">
            <a:off x="8580514" y="4508500"/>
            <a:ext cx="0" cy="18579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35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0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5213-F6FA-46B4-CA17-4E44FEA9E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023" y="1179317"/>
            <a:ext cx="5850699" cy="3793516"/>
          </a:xfrm>
        </p:spPr>
        <p:txBody>
          <a:bodyPr/>
          <a:lstStyle>
            <a:lvl1pPr>
              <a:defRPr sz="58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4508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008CA19-864C-B2CA-38BD-0783A8B3AC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1"/>
            <a:ext cx="7306849" cy="6858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C90CA89-85ED-F18F-0E86-FEBE36E283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1785313" y="4776551"/>
            <a:ext cx="3915486" cy="247411"/>
          </a:xfrm>
          <a:prstGeom prst="rect">
            <a:avLst/>
          </a:prstGeom>
        </p:spPr>
        <p:txBody>
          <a:bodyPr/>
          <a:lstStyle>
            <a:lvl1pPr>
              <a:buNone/>
              <a:defRPr lang="en-GB" sz="800" b="0" i="0" smtClean="0">
                <a:solidFill>
                  <a:schemeClr val="bg1"/>
                </a:solidFill>
                <a:effectLst/>
                <a:latin typeface="Sweden Sans Regular" panose="02000000000000000000" pitchFamily="2" charset="77"/>
              </a:defRPr>
            </a:lvl1pPr>
          </a:lstStyle>
          <a:p>
            <a:r>
              <a:rPr lang="en-GB" sz="800" dirty="0">
                <a:effectLst/>
                <a:latin typeface="Sweden Sans Regular" panose="02000000000000000000" pitchFamily="2" charset="77"/>
              </a:rPr>
              <a:t>Photo: click to add photo source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4DCA1E-4A62-1AA1-7BA0-DAA7AD22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346" y="3233586"/>
            <a:ext cx="4297471" cy="3624414"/>
          </a:xfrm>
        </p:spPr>
        <p:txBody>
          <a:bodyPr/>
          <a:lstStyle>
            <a:lvl1pPr>
              <a:defRPr sz="44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50977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438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5213-F6FA-46B4-CA17-4E44FEA9E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023" y="1179317"/>
            <a:ext cx="5850699" cy="3793516"/>
          </a:xfrm>
        </p:spPr>
        <p:txBody>
          <a:bodyPr/>
          <a:lstStyle>
            <a:lvl1pPr>
              <a:defRPr sz="58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09417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008CA19-864C-B2CA-38BD-0783A8B3AC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1"/>
            <a:ext cx="7306849" cy="6858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C90CA89-85ED-F18F-0E86-FEBE36E283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1785313" y="4776551"/>
            <a:ext cx="3915486" cy="247411"/>
          </a:xfrm>
          <a:prstGeom prst="rect">
            <a:avLst/>
          </a:prstGeom>
        </p:spPr>
        <p:txBody>
          <a:bodyPr/>
          <a:lstStyle>
            <a:lvl1pPr>
              <a:buNone/>
              <a:defRPr lang="en-GB" sz="800" b="0" i="0" smtClean="0">
                <a:solidFill>
                  <a:schemeClr val="bg1"/>
                </a:solidFill>
                <a:effectLst/>
                <a:latin typeface="Sweden Sans Regular" panose="02000000000000000000" pitchFamily="2" charset="77"/>
              </a:defRPr>
            </a:lvl1pPr>
          </a:lstStyle>
          <a:p>
            <a:r>
              <a:rPr lang="en-GB" sz="800" dirty="0">
                <a:effectLst/>
                <a:latin typeface="Sweden Sans Regular" panose="02000000000000000000" pitchFamily="2" charset="77"/>
              </a:rPr>
              <a:t>Photo: click to add photo source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4DCA1E-4A62-1AA1-7BA0-DAA7AD22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346" y="3233586"/>
            <a:ext cx="4297471" cy="3624414"/>
          </a:xfrm>
        </p:spPr>
        <p:txBody>
          <a:bodyPr/>
          <a:lstStyle>
            <a:lvl1pPr>
              <a:defRPr sz="44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4887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257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5213-F6FA-46B4-CA17-4E44FEA9E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023" y="1179317"/>
            <a:ext cx="5850699" cy="3793516"/>
          </a:xfrm>
        </p:spPr>
        <p:txBody>
          <a:bodyPr/>
          <a:lstStyle>
            <a:lvl1pPr>
              <a:defRPr sz="58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3117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008CA19-864C-B2CA-38BD-0783A8B3AC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1"/>
            <a:ext cx="7306849" cy="6858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C90CA89-85ED-F18F-0E86-FEBE36E283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1785313" y="4776551"/>
            <a:ext cx="3915486" cy="247411"/>
          </a:xfrm>
          <a:prstGeom prst="rect">
            <a:avLst/>
          </a:prstGeom>
        </p:spPr>
        <p:txBody>
          <a:bodyPr/>
          <a:lstStyle>
            <a:lvl1pPr>
              <a:buNone/>
              <a:defRPr lang="en-GB" sz="800" b="0" i="0" smtClean="0">
                <a:solidFill>
                  <a:schemeClr val="bg1"/>
                </a:solidFill>
                <a:effectLst/>
                <a:latin typeface="Sweden Sans Regular" panose="02000000000000000000" pitchFamily="2" charset="77"/>
              </a:defRPr>
            </a:lvl1pPr>
          </a:lstStyle>
          <a:p>
            <a:r>
              <a:rPr lang="en-GB" sz="800" dirty="0">
                <a:effectLst/>
                <a:latin typeface="Sweden Sans Regular" panose="02000000000000000000" pitchFamily="2" charset="77"/>
              </a:rPr>
              <a:t>Photo: click to add photo source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4DCA1E-4A62-1AA1-7BA0-DAA7AD22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346" y="3233586"/>
            <a:ext cx="4297471" cy="3624414"/>
          </a:xfrm>
        </p:spPr>
        <p:txBody>
          <a:bodyPr/>
          <a:lstStyle>
            <a:lvl1pPr>
              <a:defRPr sz="4400">
                <a:solidFill>
                  <a:srgbClr val="0052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49437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560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21A785C-3653-C139-E779-B592FDD5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64" y="805380"/>
            <a:ext cx="11416304" cy="2623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0C4843-CCA5-59FE-4D21-DCA735D3A7D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3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8" r:id="rId2"/>
    <p:sldLayoutId id="2147483661" r:id="rId3"/>
    <p:sldLayoutId id="2147483669" r:id="rId4"/>
    <p:sldLayoutId id="214748366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005293"/>
          </a:solidFill>
          <a:latin typeface="Sweden Sans" panose="02000000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21A785C-3653-C139-E779-B592FDD5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955" y="1179317"/>
            <a:ext cx="5850699" cy="37935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CB4DDB-00F3-3544-DA31-A8CA12D292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4507" y="391958"/>
            <a:ext cx="461147" cy="28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25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800" b="1" i="0" kern="1200">
          <a:solidFill>
            <a:srgbClr val="005293"/>
          </a:solidFill>
          <a:latin typeface="Sweden Sans" panose="02000000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21A785C-3653-C139-E779-B592FDD5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955" y="1179317"/>
            <a:ext cx="5850699" cy="37935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6C3EFB-49B8-252B-AAD9-9EC3FD7C6DF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5883" y="377371"/>
            <a:ext cx="1257603" cy="36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9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800" b="1" i="0" kern="1200">
          <a:solidFill>
            <a:srgbClr val="005293"/>
          </a:solidFill>
          <a:latin typeface="Sweden Sans" panose="02000000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C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21A785C-3653-C139-E779-B592FDD5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955" y="1179317"/>
            <a:ext cx="5850699" cy="37935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88847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800" b="1" i="0" kern="1200">
          <a:solidFill>
            <a:srgbClr val="005293"/>
          </a:solidFill>
          <a:latin typeface="Sweden Sans" panose="02000000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8B04E70-AB20-3783-5BF1-6E733EAA26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749C28F-31F4-793A-B5BD-E90BB517410A}"/>
              </a:ext>
            </a:extLst>
          </p:cNvPr>
          <p:cNvSpPr txBox="1">
            <a:spLocks/>
          </p:cNvSpPr>
          <p:nvPr/>
        </p:nvSpPr>
        <p:spPr>
          <a:xfrm>
            <a:off x="493138" y="305811"/>
            <a:ext cx="5850699" cy="15534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2000" dirty="0">
                <a:solidFill>
                  <a:srgbClr val="FECB00"/>
                </a:solidFill>
              </a:rPr>
              <a:t>Sweden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A87CDD-A59C-FA87-154C-2111CD18D805}"/>
              </a:ext>
            </a:extLst>
          </p:cNvPr>
          <p:cNvSpPr txBox="1">
            <a:spLocks/>
          </p:cNvSpPr>
          <p:nvPr/>
        </p:nvSpPr>
        <p:spPr>
          <a:xfrm>
            <a:off x="493138" y="1799620"/>
            <a:ext cx="5850699" cy="15534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FECB00"/>
                </a:solidFill>
              </a:rPr>
              <a:t>Smarter Together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042D20-A224-B160-3416-0E789327D4EA}"/>
              </a:ext>
            </a:extLst>
          </p:cNvPr>
          <p:cNvSpPr txBox="1"/>
          <p:nvPr/>
        </p:nvSpPr>
        <p:spPr>
          <a:xfrm>
            <a:off x="89993" y="6541007"/>
            <a:ext cx="120120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Ola Ericson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51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0B20216-54E2-A19D-B39C-1B66A82366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99" y="0"/>
            <a:ext cx="6096001" cy="6858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9B92BA-173A-0571-1C4B-34D9158C9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6095999" cy="6858000"/>
          </a:xfrm>
          <a:prstGeom prst="rect">
            <a:avLst/>
          </a:prstGeom>
        </p:spPr>
      </p:pic>
      <p:sp>
        <p:nvSpPr>
          <p:cNvPr id="23" name="Rektangel 4">
            <a:extLst>
              <a:ext uri="{FF2B5EF4-FFF2-40B4-BE49-F238E27FC236}">
                <a16:creationId xmlns:a16="http://schemas.microsoft.com/office/drawing/2014/main" id="{72911278-33C4-D1CD-C97F-40FF0D88A238}"/>
              </a:ext>
            </a:extLst>
          </p:cNvPr>
          <p:cNvSpPr/>
          <p:nvPr/>
        </p:nvSpPr>
        <p:spPr>
          <a:xfrm>
            <a:off x="0" y="1743959"/>
            <a:ext cx="6095999" cy="5114041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7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CFA8D96-D60F-B1B2-709A-5F6823BFC7E7}"/>
              </a:ext>
            </a:extLst>
          </p:cNvPr>
          <p:cNvSpPr txBox="1">
            <a:spLocks/>
          </p:cNvSpPr>
          <p:nvPr/>
        </p:nvSpPr>
        <p:spPr>
          <a:xfrm>
            <a:off x="602603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rgbClr val="FECB00"/>
                </a:solidFill>
              </a:rPr>
              <a:t>10 M</a:t>
            </a:r>
            <a:endParaRPr lang="en-SE" sz="6000" dirty="0">
              <a:solidFill>
                <a:srgbClr val="FECB00"/>
              </a:solidFill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28227C7-E564-02EF-63D0-40E327A74B3C}"/>
              </a:ext>
            </a:extLst>
          </p:cNvPr>
          <p:cNvSpPr txBox="1">
            <a:spLocks/>
          </p:cNvSpPr>
          <p:nvPr/>
        </p:nvSpPr>
        <p:spPr>
          <a:xfrm>
            <a:off x="602602" y="5507069"/>
            <a:ext cx="3242945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Sweden one of Europe’s least densely populated countries </a:t>
            </a:r>
            <a:br>
              <a:rPr lang="en-GB" sz="1800" dirty="0">
                <a:solidFill>
                  <a:srgbClr val="FECB00"/>
                </a:solidFill>
              </a:rPr>
            </a:b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B059DB-1AE2-BEB9-EFB1-5300B48BD507}"/>
              </a:ext>
            </a:extLst>
          </p:cNvPr>
          <p:cNvCxnSpPr>
            <a:cxnSpLocks/>
          </p:cNvCxnSpPr>
          <p:nvPr/>
        </p:nvCxnSpPr>
        <p:spPr>
          <a:xfrm flipV="1">
            <a:off x="452898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06F3761-8047-9180-7E2D-0BF5F8D20860}"/>
              </a:ext>
            </a:extLst>
          </p:cNvPr>
          <p:cNvSpPr txBox="1">
            <a:spLocks/>
          </p:cNvSpPr>
          <p:nvPr/>
        </p:nvSpPr>
        <p:spPr>
          <a:xfrm>
            <a:off x="602602" y="2892313"/>
            <a:ext cx="4935555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rgbClr val="FECB00"/>
                </a:solidFill>
              </a:rPr>
              <a:t>450,000 km</a:t>
            </a:r>
            <a:r>
              <a:rPr lang="en-GB" sz="6000" baseline="30000" dirty="0">
                <a:solidFill>
                  <a:srgbClr val="FECB00"/>
                </a:solidFill>
              </a:rPr>
              <a:t>2</a:t>
            </a:r>
            <a:endParaRPr lang="en-SE" sz="6000" baseline="30000" dirty="0">
              <a:solidFill>
                <a:srgbClr val="FECB00"/>
              </a:solidFill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3D332BFC-CD6B-0255-753C-1DF97FD9E5A0}"/>
              </a:ext>
            </a:extLst>
          </p:cNvPr>
          <p:cNvSpPr txBox="1">
            <a:spLocks/>
          </p:cNvSpPr>
          <p:nvPr/>
        </p:nvSpPr>
        <p:spPr>
          <a:xfrm>
            <a:off x="602602" y="3761124"/>
            <a:ext cx="3242945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To roam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755117-FAED-7F73-BDFC-F0D771F67431}"/>
              </a:ext>
            </a:extLst>
          </p:cNvPr>
          <p:cNvCxnSpPr>
            <a:cxnSpLocks/>
          </p:cNvCxnSpPr>
          <p:nvPr/>
        </p:nvCxnSpPr>
        <p:spPr>
          <a:xfrm flipV="1">
            <a:off x="452898" y="2991155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E990820-E408-BB3D-EB84-CDF3A8DAA2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0C8322-8A38-3DCB-488C-E92379B81847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Per Lundström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37B8B3-D873-20C5-130F-B4C257DA3F00}"/>
              </a:ext>
            </a:extLst>
          </p:cNvPr>
          <p:cNvSpPr txBox="1"/>
          <p:nvPr/>
        </p:nvSpPr>
        <p:spPr>
          <a:xfrm>
            <a:off x="6185993" y="6541007"/>
            <a:ext cx="5916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Björn Olin/Folio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6BF9F1-A576-1C38-C569-A02ABC34F0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B50512-E790-9B00-341D-1BF0803D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When everybody can speak their mind, anything becomes possible.</a:t>
            </a:r>
            <a:endParaRPr lang="en-SE" dirty="0">
              <a:solidFill>
                <a:srgbClr val="FECB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CCD2EB-3893-F930-DF2A-2173F3150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6E21A7D-474A-9BFB-9663-98FE77312AB8}"/>
              </a:ext>
            </a:extLst>
          </p:cNvPr>
          <p:cNvSpPr txBox="1">
            <a:spLocks/>
          </p:cNvSpPr>
          <p:nvPr/>
        </p:nvSpPr>
        <p:spPr>
          <a:xfrm>
            <a:off x="9441419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rgbClr val="FECB00"/>
                </a:solidFill>
              </a:rPr>
              <a:t>Top 5</a:t>
            </a:r>
            <a:endParaRPr lang="en-SE" sz="6000" dirty="0">
              <a:solidFill>
                <a:srgbClr val="FECB00"/>
              </a:solidFill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C01AC0-3C91-7AC2-698E-646D788FF204}"/>
              </a:ext>
            </a:extLst>
          </p:cNvPr>
          <p:cNvSpPr txBox="1">
            <a:spLocks/>
          </p:cNvSpPr>
          <p:nvPr/>
        </p:nvSpPr>
        <p:spPr>
          <a:xfrm>
            <a:off x="9441419" y="5507069"/>
            <a:ext cx="2405058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Democracies globally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B92505-2B76-54D9-B95B-58FFDCF7A13F}"/>
              </a:ext>
            </a:extLst>
          </p:cNvPr>
          <p:cNvCxnSpPr>
            <a:cxnSpLocks/>
          </p:cNvCxnSpPr>
          <p:nvPr/>
        </p:nvCxnSpPr>
        <p:spPr>
          <a:xfrm flipV="1">
            <a:off x="9291714" y="4508500"/>
            <a:ext cx="1" cy="1323975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ktangel 4">
            <a:extLst>
              <a:ext uri="{FF2B5EF4-FFF2-40B4-BE49-F238E27FC236}">
                <a16:creationId xmlns:a16="http://schemas.microsoft.com/office/drawing/2014/main" id="{53D6ECD1-614E-936E-D587-A99C36EA6A7A}"/>
              </a:ext>
            </a:extLst>
          </p:cNvPr>
          <p:cNvSpPr/>
          <p:nvPr/>
        </p:nvSpPr>
        <p:spPr>
          <a:xfrm>
            <a:off x="0" y="6449215"/>
            <a:ext cx="12192000" cy="408785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51812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6A0B24-E6AB-F45B-21C7-97C099D3A87C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Jens Lindström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Johnér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3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02463A-689B-485E-5316-6178B2301A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ktangel 4">
            <a:extLst>
              <a:ext uri="{FF2B5EF4-FFF2-40B4-BE49-F238E27FC236}">
                <a16:creationId xmlns:a16="http://schemas.microsoft.com/office/drawing/2014/main" id="{CB38E8A5-CECC-C1E3-7AFF-8650AB8C1DDF}"/>
              </a:ext>
            </a:extLst>
          </p:cNvPr>
          <p:cNvSpPr/>
          <p:nvPr/>
        </p:nvSpPr>
        <p:spPr>
          <a:xfrm>
            <a:off x="0" y="1743959"/>
            <a:ext cx="12192000" cy="5114041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7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4">
            <a:extLst>
              <a:ext uri="{FF2B5EF4-FFF2-40B4-BE49-F238E27FC236}">
                <a16:creationId xmlns:a16="http://schemas.microsoft.com/office/drawing/2014/main" id="{F7B8DC03-A6D8-EBCE-8163-884FD256FB86}"/>
              </a:ext>
            </a:extLst>
          </p:cNvPr>
          <p:cNvSpPr/>
          <p:nvPr/>
        </p:nvSpPr>
        <p:spPr>
          <a:xfrm rot="5400000">
            <a:off x="-871980" y="871981"/>
            <a:ext cx="6858000" cy="5114041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7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6A6447-2E02-E8C4-276C-A9304234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4" y="4817310"/>
            <a:ext cx="9815154" cy="1631905"/>
          </a:xfrm>
        </p:spPr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Innovative thinking often starts small. Very small.</a:t>
            </a:r>
            <a:endParaRPr lang="en-SE" dirty="0">
              <a:solidFill>
                <a:srgbClr val="FECB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F52453-5F18-D503-E0A4-C36EF4C32D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F472FB-315A-A595-1ED7-221794B2FB70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Maskot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Johnér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61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00C4F1-51F9-D472-55C9-43D9C400E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6096001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2651B5-6156-9839-7CD1-D6EA4A45B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6095999" cy="6858000"/>
          </a:xfrm>
          <a:prstGeom prst="rect">
            <a:avLst/>
          </a:prstGeom>
        </p:spPr>
      </p:pic>
      <p:sp>
        <p:nvSpPr>
          <p:cNvPr id="11" name="Rektangel 4">
            <a:extLst>
              <a:ext uri="{FF2B5EF4-FFF2-40B4-BE49-F238E27FC236}">
                <a16:creationId xmlns:a16="http://schemas.microsoft.com/office/drawing/2014/main" id="{FC3FAE85-0DED-1AB3-0688-16166DAF3620}"/>
              </a:ext>
            </a:extLst>
          </p:cNvPr>
          <p:cNvSpPr/>
          <p:nvPr/>
        </p:nvSpPr>
        <p:spPr>
          <a:xfrm rot="10800000">
            <a:off x="0" y="0"/>
            <a:ext cx="12192000" cy="5114041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58667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4">
            <a:extLst>
              <a:ext uri="{FF2B5EF4-FFF2-40B4-BE49-F238E27FC236}">
                <a16:creationId xmlns:a16="http://schemas.microsoft.com/office/drawing/2014/main" id="{14155141-3830-A9DF-63DA-D99DB2D0C42B}"/>
              </a:ext>
            </a:extLst>
          </p:cNvPr>
          <p:cNvSpPr/>
          <p:nvPr/>
        </p:nvSpPr>
        <p:spPr>
          <a:xfrm>
            <a:off x="-12615" y="3428999"/>
            <a:ext cx="12204615" cy="3428999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55C6A-9AE4-2940-0DAA-C3D6E132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4" y="804076"/>
            <a:ext cx="11305626" cy="3624414"/>
          </a:xfrm>
        </p:spPr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Equality is built into the system. And we keep on building.</a:t>
            </a:r>
            <a:endParaRPr lang="en-SE" dirty="0">
              <a:solidFill>
                <a:srgbClr val="FECB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43D5F6-D611-7C05-8CA6-46E5627E1A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61F30F1-67EB-CDC1-8B81-694191C44F01}"/>
              </a:ext>
            </a:extLst>
          </p:cNvPr>
          <p:cNvSpPr txBox="1">
            <a:spLocks/>
          </p:cNvSpPr>
          <p:nvPr/>
        </p:nvSpPr>
        <p:spPr>
          <a:xfrm>
            <a:off x="602603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SE" sz="6000" dirty="0">
                <a:solidFill>
                  <a:srgbClr val="FECB00"/>
                </a:solidFill>
              </a:rPr>
              <a:t>1974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91475E5-8656-9CBD-BFAD-84F5EA67B550}"/>
              </a:ext>
            </a:extLst>
          </p:cNvPr>
          <p:cNvSpPr txBox="1">
            <a:spLocks/>
          </p:cNvSpPr>
          <p:nvPr/>
        </p:nvSpPr>
        <p:spPr>
          <a:xfrm>
            <a:off x="602602" y="5507069"/>
            <a:ext cx="3016443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First in the world with shared parental leave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19E83F-B740-E3ED-5275-A78C0D226D79}"/>
              </a:ext>
            </a:extLst>
          </p:cNvPr>
          <p:cNvCxnSpPr>
            <a:cxnSpLocks/>
          </p:cNvCxnSpPr>
          <p:nvPr/>
        </p:nvCxnSpPr>
        <p:spPr>
          <a:xfrm flipV="1">
            <a:off x="452898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F7ACB618-2CC4-A6F4-26AE-C8135F530CA8}"/>
              </a:ext>
            </a:extLst>
          </p:cNvPr>
          <p:cNvSpPr txBox="1">
            <a:spLocks/>
          </p:cNvSpPr>
          <p:nvPr/>
        </p:nvSpPr>
        <p:spPr>
          <a:xfrm>
            <a:off x="6704145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SE" sz="6000" dirty="0">
                <a:solidFill>
                  <a:srgbClr val="FECB00"/>
                </a:solidFill>
              </a:rPr>
              <a:t>#1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D68E277-9389-8864-2BE1-46B32C387FB8}"/>
              </a:ext>
            </a:extLst>
          </p:cNvPr>
          <p:cNvSpPr txBox="1">
            <a:spLocks/>
          </p:cNvSpPr>
          <p:nvPr/>
        </p:nvSpPr>
        <p:spPr>
          <a:xfrm>
            <a:off x="6704145" y="5507069"/>
            <a:ext cx="255800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Best country for  working women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E676C9-79CE-A45F-C9DE-8CD287364AC4}"/>
              </a:ext>
            </a:extLst>
          </p:cNvPr>
          <p:cNvCxnSpPr>
            <a:cxnSpLocks/>
          </p:cNvCxnSpPr>
          <p:nvPr/>
        </p:nvCxnSpPr>
        <p:spPr>
          <a:xfrm flipV="1">
            <a:off x="6554440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BF6BF90-6A60-F8CC-2CC3-C3CE282E2C47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Alexander Hall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CBEE70-17F6-9654-C9E0-AF5193401990}"/>
              </a:ext>
            </a:extLst>
          </p:cNvPr>
          <p:cNvSpPr txBox="1"/>
          <p:nvPr/>
        </p:nvSpPr>
        <p:spPr>
          <a:xfrm>
            <a:off x="6185993" y="6541007"/>
            <a:ext cx="5916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Plattform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Johnér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7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8D9E7-50FB-10C9-01D0-91799AAD4FE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0AAF62-9457-892F-9658-05A516B148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335" t="34" r="33335"/>
          <a:stretch>
            <a:fillRect/>
          </a:stretch>
        </p:blipFill>
        <p:spPr>
          <a:xfrm>
            <a:off x="0" y="0"/>
            <a:ext cx="406489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43D0C0-7B5F-CB76-1720-D291D6BDD3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FBA522-00A2-8E40-6837-71BF07CA1C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295" r="28295"/>
          <a:stretch/>
        </p:blipFill>
        <p:spPr>
          <a:xfrm>
            <a:off x="4064894" y="2"/>
            <a:ext cx="4074827" cy="6857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545195-FCE9-15A9-C9D9-98A2C148AF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585" t="523" r="34927" b="1889"/>
          <a:stretch>
            <a:fillRect/>
          </a:stretch>
        </p:blipFill>
        <p:spPr>
          <a:xfrm>
            <a:off x="8139721" y="-2"/>
            <a:ext cx="4052279" cy="6858000"/>
          </a:xfrm>
          <a:prstGeom prst="rect">
            <a:avLst/>
          </a:prstGeom>
        </p:spPr>
      </p:pic>
      <p:sp>
        <p:nvSpPr>
          <p:cNvPr id="17" name="Rektangel 4">
            <a:extLst>
              <a:ext uri="{FF2B5EF4-FFF2-40B4-BE49-F238E27FC236}">
                <a16:creationId xmlns:a16="http://schemas.microsoft.com/office/drawing/2014/main" id="{FBAC9F78-4298-1D37-411A-C58A5FC37C0D}"/>
              </a:ext>
            </a:extLst>
          </p:cNvPr>
          <p:cNvSpPr/>
          <p:nvPr/>
        </p:nvSpPr>
        <p:spPr>
          <a:xfrm>
            <a:off x="0" y="1743959"/>
            <a:ext cx="12192000" cy="5114041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7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0152D-28B3-EB7F-6B3E-4E354B22D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4" y="4817310"/>
            <a:ext cx="8264084" cy="1631905"/>
          </a:xfrm>
        </p:spPr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The small country with the world’s greatest hits.</a:t>
            </a:r>
            <a:endParaRPr lang="en-SE" dirty="0">
              <a:solidFill>
                <a:srgbClr val="FECB00"/>
              </a:solidFill>
            </a:endParaRP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3C1230F-4C07-5FE8-A712-36324069BAF3}"/>
              </a:ext>
            </a:extLst>
          </p:cNvPr>
          <p:cNvSpPr txBox="1">
            <a:spLocks/>
          </p:cNvSpPr>
          <p:nvPr/>
        </p:nvSpPr>
        <p:spPr>
          <a:xfrm>
            <a:off x="9441419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rgbClr val="FECB00"/>
                </a:solidFill>
              </a:rPr>
              <a:t>Top 4</a:t>
            </a:r>
            <a:endParaRPr lang="en-SE" sz="6000" dirty="0">
              <a:solidFill>
                <a:srgbClr val="FECB00"/>
              </a:solidFill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BF6BA66-8F96-A376-9F23-63A682475C5E}"/>
              </a:ext>
            </a:extLst>
          </p:cNvPr>
          <p:cNvSpPr txBox="1">
            <a:spLocks/>
          </p:cNvSpPr>
          <p:nvPr/>
        </p:nvSpPr>
        <p:spPr>
          <a:xfrm>
            <a:off x="9441419" y="5507069"/>
            <a:ext cx="2405058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music exporters alongside the US, the UK and South Korea. </a:t>
            </a:r>
            <a:br>
              <a:rPr lang="en-GB" sz="1800" dirty="0">
                <a:solidFill>
                  <a:srgbClr val="FECB00"/>
                </a:solidFill>
              </a:rPr>
            </a:b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4A4E0E-2A42-815B-0213-99040BF22A4D}"/>
              </a:ext>
            </a:extLst>
          </p:cNvPr>
          <p:cNvCxnSpPr>
            <a:cxnSpLocks/>
          </p:cNvCxnSpPr>
          <p:nvPr/>
        </p:nvCxnSpPr>
        <p:spPr>
          <a:xfrm flipV="1">
            <a:off x="9291714" y="4508500"/>
            <a:ext cx="1" cy="1940715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1BAE5B4-3995-7510-2139-7CEF53EA93B7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Fredrik Nystedt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Rockfoto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81EA79-9372-6FCD-084B-7EFC1986EC5C}"/>
              </a:ext>
            </a:extLst>
          </p:cNvPr>
          <p:cNvSpPr txBox="1"/>
          <p:nvPr/>
        </p:nvSpPr>
        <p:spPr>
          <a:xfrm>
            <a:off x="4149758" y="6541007"/>
            <a:ext cx="3866319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Svenskt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Pressfoto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TT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D91658-F833-6A72-6B9C-1CCAAA08802E}"/>
              </a:ext>
            </a:extLst>
          </p:cNvPr>
          <p:cNvSpPr txBox="1"/>
          <p:nvPr/>
        </p:nvSpPr>
        <p:spPr>
          <a:xfrm>
            <a:off x="8190417" y="6541007"/>
            <a:ext cx="3866319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Mirko Fava / TT</a:t>
            </a:r>
          </a:p>
        </p:txBody>
      </p:sp>
    </p:spTree>
    <p:extLst>
      <p:ext uri="{BB962C8B-B14F-4D97-AF65-F5344CB8AC3E}">
        <p14:creationId xmlns:p14="http://schemas.microsoft.com/office/powerpoint/2010/main" val="127174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0A2EA0-6A59-0910-8933-108F854FB5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9599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610AA-FDD6-8337-31D6-EE01FDB070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9" name="Rektangel 4">
            <a:extLst>
              <a:ext uri="{FF2B5EF4-FFF2-40B4-BE49-F238E27FC236}">
                <a16:creationId xmlns:a16="http://schemas.microsoft.com/office/drawing/2014/main" id="{DCBFACBA-9116-713B-DB31-5005C8F45641}"/>
              </a:ext>
            </a:extLst>
          </p:cNvPr>
          <p:cNvSpPr/>
          <p:nvPr/>
        </p:nvSpPr>
        <p:spPr>
          <a:xfrm rot="10800000">
            <a:off x="0" y="0"/>
            <a:ext cx="12192000" cy="5114041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58667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B77AA-C6A4-FC90-4808-2AC96C16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2" y="804076"/>
            <a:ext cx="11839027" cy="3624414"/>
          </a:xfrm>
        </p:spPr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If you’re comfortable with discomfort, you’ll feel right at home.</a:t>
            </a:r>
            <a:endParaRPr lang="en-SE" dirty="0">
              <a:solidFill>
                <a:srgbClr val="FECB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D9855A-E33D-6BCE-34B7-A8250DF6EF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352967-B47A-163E-C58E-A3D68DCF99E8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Anders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Tedeholm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89F39-CFB6-A6F7-F95C-C32C257C4DDC}"/>
              </a:ext>
            </a:extLst>
          </p:cNvPr>
          <p:cNvSpPr txBox="1"/>
          <p:nvPr/>
        </p:nvSpPr>
        <p:spPr>
          <a:xfrm>
            <a:off x="6185993" y="6541007"/>
            <a:ext cx="5916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Lena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Granefelt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32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BC9998-0BF4-B9F3-A56B-C3550CF07D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128" t="10599" r="16839" b="29888"/>
          <a:stretch>
            <a:fillRect/>
          </a:stretch>
        </p:blipFill>
        <p:spPr>
          <a:xfrm>
            <a:off x="8127104" y="-2"/>
            <a:ext cx="4064895" cy="3428997"/>
          </a:xfrm>
          <a:prstGeom prst="rect">
            <a:avLst/>
          </a:prstGeom>
        </p:spPr>
      </p:pic>
      <p:sp>
        <p:nvSpPr>
          <p:cNvPr id="11" name="Rektangel 4">
            <a:extLst>
              <a:ext uri="{FF2B5EF4-FFF2-40B4-BE49-F238E27FC236}">
                <a16:creationId xmlns:a16="http://schemas.microsoft.com/office/drawing/2014/main" id="{B10F38F6-539D-23BE-652F-62E503AD47AD}"/>
              </a:ext>
            </a:extLst>
          </p:cNvPr>
          <p:cNvSpPr/>
          <p:nvPr/>
        </p:nvSpPr>
        <p:spPr>
          <a:xfrm>
            <a:off x="8127103" y="942109"/>
            <a:ext cx="4064895" cy="2486886"/>
          </a:xfrm>
          <a:prstGeom prst="rect">
            <a:avLst/>
          </a:prstGeom>
          <a:gradFill>
            <a:gsLst>
              <a:gs pos="0">
                <a:srgbClr val="4C5A57">
                  <a:alpha val="0"/>
                </a:srgbClr>
              </a:gs>
              <a:gs pos="100000">
                <a:srgbClr val="19140D">
                  <a:alpha val="39643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AA42EB-D231-FA1F-51C3-E36D1A9BD1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94" t="5291" r="40173" b="22570"/>
          <a:stretch>
            <a:fillRect/>
          </a:stretch>
        </p:blipFill>
        <p:spPr>
          <a:xfrm>
            <a:off x="8127105" y="3428996"/>
            <a:ext cx="4064895" cy="34763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58F8746-DF13-215E-C82A-61F8EC244F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1049" t="17547" r="8218" b="4336"/>
          <a:stretch>
            <a:fillRect/>
          </a:stretch>
        </p:blipFill>
        <p:spPr>
          <a:xfrm>
            <a:off x="-2400" y="0"/>
            <a:ext cx="4074825" cy="69053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D8DD0-9C81-D4F5-CFF3-F057A425C4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72425" y="-2"/>
            <a:ext cx="4064895" cy="68790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740BDD-3C08-B679-C4F4-55D54062A1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19" name="Rektangel 4">
            <a:extLst>
              <a:ext uri="{FF2B5EF4-FFF2-40B4-BE49-F238E27FC236}">
                <a16:creationId xmlns:a16="http://schemas.microsoft.com/office/drawing/2014/main" id="{757E629D-2CB5-57CD-888D-7A51C8B8C1EA}"/>
              </a:ext>
            </a:extLst>
          </p:cNvPr>
          <p:cNvSpPr/>
          <p:nvPr/>
        </p:nvSpPr>
        <p:spPr>
          <a:xfrm>
            <a:off x="-20379" y="3428995"/>
            <a:ext cx="12212379" cy="3476307"/>
          </a:xfrm>
          <a:prstGeom prst="rect">
            <a:avLst/>
          </a:prstGeom>
          <a:gradFill>
            <a:gsLst>
              <a:gs pos="0">
                <a:srgbClr val="4C5A57">
                  <a:alpha val="0"/>
                </a:srgbClr>
              </a:gs>
              <a:gs pos="100000">
                <a:srgbClr val="19140D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875567-2D77-DFB8-9AEE-CCA5C4B4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29" y="4817310"/>
            <a:ext cx="7350800" cy="1631905"/>
          </a:xfrm>
        </p:spPr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A sporting nation </a:t>
            </a:r>
            <a:br>
              <a:rPr lang="en-GB" dirty="0">
                <a:solidFill>
                  <a:srgbClr val="FECB00"/>
                </a:solidFill>
              </a:rPr>
            </a:br>
            <a:r>
              <a:rPr lang="en-GB" dirty="0">
                <a:solidFill>
                  <a:srgbClr val="FECB00"/>
                </a:solidFill>
              </a:rPr>
              <a:t>built for the long game.</a:t>
            </a:r>
            <a:endParaRPr lang="en-SE" dirty="0">
              <a:solidFill>
                <a:srgbClr val="FECB00"/>
              </a:solidFill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D946B95E-758E-480B-398F-1A600BBF3630}"/>
              </a:ext>
            </a:extLst>
          </p:cNvPr>
          <p:cNvSpPr txBox="1">
            <a:spLocks/>
          </p:cNvSpPr>
          <p:nvPr/>
        </p:nvSpPr>
        <p:spPr>
          <a:xfrm>
            <a:off x="8735478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SE" sz="6000" dirty="0">
                <a:solidFill>
                  <a:srgbClr val="FECB00"/>
                </a:solidFill>
              </a:rPr>
              <a:t>1/3</a:t>
            </a:r>
            <a:endParaRPr lang="en-SE" sz="6000" baseline="30000" dirty="0">
              <a:solidFill>
                <a:srgbClr val="FECB00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915DB0B7-7110-1FA6-DC7F-FEA9D1D46C8A}"/>
              </a:ext>
            </a:extLst>
          </p:cNvPr>
          <p:cNvSpPr txBox="1">
            <a:spLocks/>
          </p:cNvSpPr>
          <p:nvPr/>
        </p:nvSpPr>
        <p:spPr>
          <a:xfrm>
            <a:off x="8735477" y="5507069"/>
            <a:ext cx="3103549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is a member of a sports association</a:t>
            </a:r>
            <a:endParaRPr lang="en-SE" sz="1800" dirty="0">
              <a:solidFill>
                <a:srgbClr val="FECB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FB95BA-3A52-CFF3-5908-D74173053FF1}"/>
              </a:ext>
            </a:extLst>
          </p:cNvPr>
          <p:cNvSpPr txBox="1"/>
          <p:nvPr/>
        </p:nvSpPr>
        <p:spPr>
          <a:xfrm>
            <a:off x="89994" y="6541006"/>
            <a:ext cx="38900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Maskot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Johnér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82716D-5A6D-7AEA-6DBB-B09B5BDB773A}"/>
              </a:ext>
            </a:extLst>
          </p:cNvPr>
          <p:cNvSpPr txBox="1"/>
          <p:nvPr/>
        </p:nvSpPr>
        <p:spPr>
          <a:xfrm>
            <a:off x="4149758" y="6541007"/>
            <a:ext cx="3866319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Alexander Mahmoud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31C590-4A2D-829D-E541-F90D2C729292}"/>
              </a:ext>
            </a:extLst>
          </p:cNvPr>
          <p:cNvSpPr txBox="1"/>
          <p:nvPr/>
        </p:nvSpPr>
        <p:spPr>
          <a:xfrm>
            <a:off x="8190417" y="6541007"/>
            <a:ext cx="3866319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Tobias Sterner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Bildbyrån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B60041-2448-6C46-3C6F-EF678212E5E0}"/>
              </a:ext>
            </a:extLst>
          </p:cNvPr>
          <p:cNvSpPr txBox="1"/>
          <p:nvPr/>
        </p:nvSpPr>
        <p:spPr>
          <a:xfrm>
            <a:off x="8190417" y="3074673"/>
            <a:ext cx="3866319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Simon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Hastegård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Bildbyrån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3A8054-B944-322E-1291-FBFE2F2BADAA}"/>
              </a:ext>
            </a:extLst>
          </p:cNvPr>
          <p:cNvCxnSpPr>
            <a:cxnSpLocks/>
          </p:cNvCxnSpPr>
          <p:nvPr/>
        </p:nvCxnSpPr>
        <p:spPr>
          <a:xfrm flipV="1">
            <a:off x="8585773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29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188E44-D6B6-0D19-D956-90CFE2BECF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BA4E8F-DCBD-7D90-0CE9-FF8BE269A5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24" name="Rektangel 4">
            <a:extLst>
              <a:ext uri="{FF2B5EF4-FFF2-40B4-BE49-F238E27FC236}">
                <a16:creationId xmlns:a16="http://schemas.microsoft.com/office/drawing/2014/main" id="{97901B46-628C-CAAB-B6C0-802EB29CE211}"/>
              </a:ext>
            </a:extLst>
          </p:cNvPr>
          <p:cNvSpPr/>
          <p:nvPr/>
        </p:nvSpPr>
        <p:spPr>
          <a:xfrm>
            <a:off x="-12615" y="3612379"/>
            <a:ext cx="12204615" cy="3245619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rgbClr val="19140D">
                  <a:alpha val="85255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E8E9F32-22BB-C98F-127B-07C9937454DB}"/>
              </a:ext>
            </a:extLst>
          </p:cNvPr>
          <p:cNvSpPr txBox="1">
            <a:spLocks/>
          </p:cNvSpPr>
          <p:nvPr/>
        </p:nvSpPr>
        <p:spPr>
          <a:xfrm>
            <a:off x="4240748" y="4638258"/>
            <a:ext cx="30670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SE" sz="6000" dirty="0">
                <a:solidFill>
                  <a:srgbClr val="FECB00"/>
                </a:solidFill>
              </a:rPr>
              <a:t>1/4</a:t>
            </a:r>
            <a:endParaRPr lang="en-SE" sz="6000" baseline="30000" dirty="0">
              <a:solidFill>
                <a:srgbClr val="FECB00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B60B5838-CA48-7DBC-ABB5-CC5CF2FF3263}"/>
              </a:ext>
            </a:extLst>
          </p:cNvPr>
          <p:cNvSpPr txBox="1">
            <a:spLocks/>
          </p:cNvSpPr>
          <p:nvPr/>
        </p:nvSpPr>
        <p:spPr>
          <a:xfrm>
            <a:off x="4240748" y="5507069"/>
            <a:ext cx="2908198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has played a Swedish-made game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992688-A57D-781A-B7F2-22289FA3A326}"/>
              </a:ext>
            </a:extLst>
          </p:cNvPr>
          <p:cNvCxnSpPr>
            <a:cxnSpLocks/>
          </p:cNvCxnSpPr>
          <p:nvPr/>
        </p:nvCxnSpPr>
        <p:spPr>
          <a:xfrm flipV="1">
            <a:off x="4091043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B1CDFA90-5FBA-DC9B-6EC4-B59EA3666799}"/>
              </a:ext>
            </a:extLst>
          </p:cNvPr>
          <p:cNvSpPr txBox="1">
            <a:spLocks/>
          </p:cNvSpPr>
          <p:nvPr/>
        </p:nvSpPr>
        <p:spPr>
          <a:xfrm>
            <a:off x="8052790" y="4638258"/>
            <a:ext cx="3016427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SE" sz="6000" dirty="0">
                <a:solidFill>
                  <a:srgbClr val="FECB00"/>
                </a:solidFill>
              </a:rPr>
              <a:t>1,000</a:t>
            </a:r>
            <a:endParaRPr lang="en-SE" sz="6000" baseline="30000" dirty="0">
              <a:solidFill>
                <a:srgbClr val="FECB00"/>
              </a:solidFill>
            </a:endParaRP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7967FC2F-FB92-764B-576B-A5B7AA0D2300}"/>
              </a:ext>
            </a:extLst>
          </p:cNvPr>
          <p:cNvSpPr txBox="1">
            <a:spLocks/>
          </p:cNvSpPr>
          <p:nvPr/>
        </p:nvSpPr>
        <p:spPr>
          <a:xfrm>
            <a:off x="8052791" y="5507069"/>
            <a:ext cx="3495167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Companies in the gaming industry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724EBF-191F-2E5F-CA2E-51A793C4F61B}"/>
              </a:ext>
            </a:extLst>
          </p:cNvPr>
          <p:cNvCxnSpPr>
            <a:cxnSpLocks/>
          </p:cNvCxnSpPr>
          <p:nvPr/>
        </p:nvCxnSpPr>
        <p:spPr>
          <a:xfrm flipV="1">
            <a:off x="7903086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62F6624-2659-C883-27EE-DE26CCD96AE5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Elliot Elliot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2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7B56698-CA63-2673-B777-85A549D7D0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15" t="16562" r="23139" b="1"/>
          <a:stretch>
            <a:fillRect/>
          </a:stretch>
        </p:blipFill>
        <p:spPr>
          <a:xfrm>
            <a:off x="6006001" y="-2"/>
            <a:ext cx="6186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D00FD7B-24FD-3744-82D0-4F12FD0122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275" r="20941" b="4586"/>
          <a:stretch>
            <a:fillRect/>
          </a:stretch>
        </p:blipFill>
        <p:spPr>
          <a:xfrm>
            <a:off x="-12902" y="2"/>
            <a:ext cx="6018902" cy="6857998"/>
          </a:xfrm>
          <a:prstGeom prst="rect">
            <a:avLst/>
          </a:prstGeom>
        </p:spPr>
      </p:pic>
      <p:sp>
        <p:nvSpPr>
          <p:cNvPr id="23" name="Rektangel 4">
            <a:extLst>
              <a:ext uri="{FF2B5EF4-FFF2-40B4-BE49-F238E27FC236}">
                <a16:creationId xmlns:a16="http://schemas.microsoft.com/office/drawing/2014/main" id="{9B530B30-C867-60A8-1693-DB0474DF4146}"/>
              </a:ext>
            </a:extLst>
          </p:cNvPr>
          <p:cNvSpPr/>
          <p:nvPr/>
        </p:nvSpPr>
        <p:spPr>
          <a:xfrm rot="10800000">
            <a:off x="352974" y="-2"/>
            <a:ext cx="11839026" cy="3624413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4" name="Rektangel 4">
            <a:extLst>
              <a:ext uri="{FF2B5EF4-FFF2-40B4-BE49-F238E27FC236}">
                <a16:creationId xmlns:a16="http://schemas.microsoft.com/office/drawing/2014/main" id="{6E9CB907-4548-14CA-6BBA-D48B3DCCB326}"/>
              </a:ext>
            </a:extLst>
          </p:cNvPr>
          <p:cNvSpPr/>
          <p:nvPr/>
        </p:nvSpPr>
        <p:spPr>
          <a:xfrm>
            <a:off x="6594" y="3976428"/>
            <a:ext cx="12204615" cy="2881570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chemeClr val="tx1"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56F6E9-7836-50BF-0292-1591FBD5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4" y="804076"/>
            <a:ext cx="9937902" cy="3624414"/>
          </a:xfrm>
        </p:spPr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We love explosive solutions that go global.</a:t>
            </a:r>
            <a:endParaRPr lang="en-SE" dirty="0">
              <a:solidFill>
                <a:srgbClr val="FECB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B17AF2-C1C4-AD9E-DA46-1FD0472DBB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34F10B5-A03A-8012-9DD8-FF94E2D84EB6}"/>
              </a:ext>
            </a:extLst>
          </p:cNvPr>
          <p:cNvSpPr txBox="1">
            <a:spLocks/>
          </p:cNvSpPr>
          <p:nvPr/>
        </p:nvSpPr>
        <p:spPr>
          <a:xfrm>
            <a:off x="602602" y="4638258"/>
            <a:ext cx="2327250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SE" sz="6000" dirty="0">
                <a:solidFill>
                  <a:srgbClr val="FECB00"/>
                </a:solidFill>
              </a:rPr>
              <a:t>90%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EEB9906-D85D-F3E3-829F-755318AB249C}"/>
              </a:ext>
            </a:extLst>
          </p:cNvPr>
          <p:cNvSpPr txBox="1">
            <a:spLocks/>
          </p:cNvSpPr>
          <p:nvPr/>
        </p:nvSpPr>
        <p:spPr>
          <a:xfrm>
            <a:off x="602601" y="5507069"/>
            <a:ext cx="3016443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hydro, solar, wind and nuclear power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3753EE-2763-3102-9FF3-F048933109A4}"/>
              </a:ext>
            </a:extLst>
          </p:cNvPr>
          <p:cNvCxnSpPr>
            <a:cxnSpLocks/>
          </p:cNvCxnSpPr>
          <p:nvPr/>
        </p:nvCxnSpPr>
        <p:spPr>
          <a:xfrm flipV="1">
            <a:off x="452897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7086AD2-1220-B52F-6E2F-BAC582951397}"/>
              </a:ext>
            </a:extLst>
          </p:cNvPr>
          <p:cNvSpPr txBox="1"/>
          <p:nvPr/>
        </p:nvSpPr>
        <p:spPr>
          <a:xfrm>
            <a:off x="89993" y="6541007"/>
            <a:ext cx="5916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Clément Morin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AF4DFC-BC1A-98FA-102C-17A07D28BA02}"/>
              </a:ext>
            </a:extLst>
          </p:cNvPr>
          <p:cNvSpPr txBox="1"/>
          <p:nvPr/>
        </p:nvSpPr>
        <p:spPr>
          <a:xfrm>
            <a:off x="6185993" y="6541007"/>
            <a:ext cx="59160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CorPower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Ocean</a:t>
            </a: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715F1FED-2DD8-D34A-8057-1B68DC149EA4}"/>
              </a:ext>
            </a:extLst>
          </p:cNvPr>
          <p:cNvSpPr txBox="1">
            <a:spLocks/>
          </p:cNvSpPr>
          <p:nvPr/>
        </p:nvSpPr>
        <p:spPr>
          <a:xfrm>
            <a:off x="6704144" y="4638258"/>
            <a:ext cx="3122655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rgbClr val="FECB00"/>
                </a:solidFill>
              </a:rPr>
              <a:t>By 2045</a:t>
            </a:r>
            <a:endParaRPr lang="en-SE" sz="6000" dirty="0">
              <a:solidFill>
                <a:srgbClr val="FECB00"/>
              </a:solidFill>
            </a:endParaRP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9A41F154-A3BB-424F-041B-8235F4AB16B1}"/>
              </a:ext>
            </a:extLst>
          </p:cNvPr>
          <p:cNvSpPr txBox="1">
            <a:spLocks/>
          </p:cNvSpPr>
          <p:nvPr/>
        </p:nvSpPr>
        <p:spPr>
          <a:xfrm>
            <a:off x="6704144" y="5507069"/>
            <a:ext cx="3711903" cy="942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FECB00"/>
                </a:solidFill>
              </a:rPr>
              <a:t>the goal for Sweden is to have 100 per cent low-carbon electricity</a:t>
            </a:r>
            <a:endParaRPr lang="en-SE" sz="1800" dirty="0">
              <a:solidFill>
                <a:srgbClr val="FECB00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F3926D-6F7A-B22E-F92D-20F7587B9B1F}"/>
              </a:ext>
            </a:extLst>
          </p:cNvPr>
          <p:cNvCxnSpPr>
            <a:cxnSpLocks/>
          </p:cNvCxnSpPr>
          <p:nvPr/>
        </p:nvCxnSpPr>
        <p:spPr>
          <a:xfrm flipV="1">
            <a:off x="6554440" y="4737100"/>
            <a:ext cx="1" cy="1323340"/>
          </a:xfrm>
          <a:prstGeom prst="line">
            <a:avLst/>
          </a:prstGeom>
          <a:ln w="19050">
            <a:solidFill>
              <a:srgbClr val="FEC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9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77F7CB-04C7-0A69-4C5D-9F7323232F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27105" y="-2"/>
            <a:ext cx="4064895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4619FE-F4B6-5C49-89C5-FA284AFE17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5"/>
          <a:stretch>
            <a:fillRect/>
          </a:stretch>
        </p:blipFill>
        <p:spPr>
          <a:xfrm>
            <a:off x="0" y="-2"/>
            <a:ext cx="4064895" cy="6879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D96522-EEFC-BCDD-5833-03DEF44A7F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05"/>
          <a:stretch>
            <a:fillRect/>
          </a:stretch>
        </p:blipFill>
        <p:spPr>
          <a:xfrm>
            <a:off x="4052279" y="-1"/>
            <a:ext cx="4074825" cy="6879022"/>
          </a:xfrm>
          <a:prstGeom prst="rect">
            <a:avLst/>
          </a:prstGeom>
        </p:spPr>
      </p:pic>
      <p:sp>
        <p:nvSpPr>
          <p:cNvPr id="11" name="Rektangel 4">
            <a:extLst>
              <a:ext uri="{FF2B5EF4-FFF2-40B4-BE49-F238E27FC236}">
                <a16:creationId xmlns:a16="http://schemas.microsoft.com/office/drawing/2014/main" id="{14EC8898-0328-8E2B-235F-682BAEAFFED9}"/>
              </a:ext>
            </a:extLst>
          </p:cNvPr>
          <p:cNvSpPr/>
          <p:nvPr/>
        </p:nvSpPr>
        <p:spPr>
          <a:xfrm>
            <a:off x="0" y="2941320"/>
            <a:ext cx="12204615" cy="3952941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100000">
                <a:srgbClr val="19140D">
                  <a:alpha val="84675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400B8D-D99D-D58E-A42E-CA53BBBEE8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09" y="352017"/>
            <a:ext cx="436442" cy="2692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C515D9-A954-BB66-BB0E-B3735A694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973" y="4817310"/>
            <a:ext cx="9033073" cy="1631905"/>
          </a:xfrm>
        </p:spPr>
        <p:txBody>
          <a:bodyPr/>
          <a:lstStyle/>
          <a:p>
            <a:r>
              <a:rPr lang="en-GB" dirty="0">
                <a:solidFill>
                  <a:srgbClr val="FECB00"/>
                </a:solidFill>
              </a:rPr>
              <a:t>Our hearts literally beat for solving real-life problems.</a:t>
            </a:r>
            <a:endParaRPr lang="en-SE" dirty="0">
              <a:solidFill>
                <a:srgbClr val="FECB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BA2EA-AE91-C6A9-E68F-9B6174F81BEA}"/>
              </a:ext>
            </a:extLst>
          </p:cNvPr>
          <p:cNvSpPr txBox="1"/>
          <p:nvPr/>
        </p:nvSpPr>
        <p:spPr>
          <a:xfrm>
            <a:off x="89994" y="6541006"/>
            <a:ext cx="38900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Lena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Öritsland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Johnér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071D1-7F69-2809-746F-F4B017F298DD}"/>
              </a:ext>
            </a:extLst>
          </p:cNvPr>
          <p:cNvSpPr txBox="1"/>
          <p:nvPr/>
        </p:nvSpPr>
        <p:spPr>
          <a:xfrm>
            <a:off x="4149758" y="6541007"/>
            <a:ext cx="3866319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Simon Paulin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6EC02-3237-0474-B9F2-D7AE71811CAC}"/>
              </a:ext>
            </a:extLst>
          </p:cNvPr>
          <p:cNvSpPr txBox="1"/>
          <p:nvPr/>
        </p:nvSpPr>
        <p:spPr>
          <a:xfrm>
            <a:off x="8190417" y="6541007"/>
            <a:ext cx="3866319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900" dirty="0">
                <a:solidFill>
                  <a:schemeClr val="bg1"/>
                </a:solidFill>
                <a:latin typeface="Sweden Sans Regular" pitchFamily="2" charset="0"/>
              </a:rPr>
              <a:t>Photo: 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Amanda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Westerbom</a:t>
            </a:r>
            <a:r>
              <a:rPr lang="en-GB" sz="900" dirty="0">
                <a:solidFill>
                  <a:schemeClr val="bg1"/>
                </a:solidFill>
                <a:latin typeface="Sweden Sans Regular" pitchFamily="2" charset="0"/>
              </a:rPr>
              <a:t> / </a:t>
            </a:r>
            <a:r>
              <a:rPr lang="en-GB" sz="900" dirty="0" err="1">
                <a:solidFill>
                  <a:schemeClr val="bg1"/>
                </a:solidFill>
                <a:latin typeface="Sweden Sans Regular" pitchFamily="2" charset="0"/>
              </a:rPr>
              <a:t>Imagebank.sweden.se</a:t>
            </a:r>
            <a:endParaRPr lang="en-GB" sz="900" dirty="0">
              <a:solidFill>
                <a:schemeClr val="bg1"/>
              </a:solidFill>
              <a:latin typeface="Sweden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6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7D532-F2B2-B1BD-47E8-864C1847E8B8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691C23-E727-3AA3-3833-58A2173D6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83" y="6091702"/>
            <a:ext cx="1257603" cy="3661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09FF55A-2396-CA52-CCB9-9A8740BABA7F}"/>
              </a:ext>
            </a:extLst>
          </p:cNvPr>
          <p:cNvSpPr txBox="1"/>
          <p:nvPr/>
        </p:nvSpPr>
        <p:spPr>
          <a:xfrm>
            <a:off x="7250504" y="6109630"/>
            <a:ext cx="13318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 err="1">
                <a:solidFill>
                  <a:srgbClr val="1A3050"/>
                </a:solidFill>
                <a:latin typeface="sweden-sans-book"/>
              </a:rPr>
              <a:t>sharingsweden.se</a:t>
            </a:r>
            <a:endParaRPr lang="en-SE" sz="1200" dirty="0">
              <a:solidFill>
                <a:srgbClr val="1A305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2679A0-1AF9-EB3F-6F79-7BEF76AFD222}"/>
              </a:ext>
            </a:extLst>
          </p:cNvPr>
          <p:cNvSpPr txBox="1">
            <a:spLocks/>
          </p:cNvSpPr>
          <p:nvPr/>
        </p:nvSpPr>
        <p:spPr>
          <a:xfrm>
            <a:off x="352974" y="2613047"/>
            <a:ext cx="7990924" cy="16319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SE" sz="12000" dirty="0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450ACC-1D8B-8EB2-8188-8E62D4277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5539" y="6131028"/>
            <a:ext cx="250131" cy="250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93F087-851F-44F9-4C2D-C7BA2FCB2A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95630" y="6131028"/>
            <a:ext cx="250131" cy="250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AF4624-44B6-9E58-2B19-7B11598A74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802911" y="6131028"/>
            <a:ext cx="250131" cy="2273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CE62A0-F4FB-66BD-B561-20C3C4EB2A6B}"/>
              </a:ext>
            </a:extLst>
          </p:cNvPr>
          <p:cNvSpPr txBox="1"/>
          <p:nvPr/>
        </p:nvSpPr>
        <p:spPr>
          <a:xfrm>
            <a:off x="8901514" y="6109630"/>
            <a:ext cx="7581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1A3050"/>
                </a:solidFill>
                <a:latin typeface="sweden-sans-book"/>
              </a:rPr>
              <a:t>Sweden</a:t>
            </a:r>
            <a:endParaRPr lang="en-SE" sz="1200" dirty="0">
              <a:solidFill>
                <a:srgbClr val="1A3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E76C6F-37B0-574D-FF04-8086524D5E07}"/>
              </a:ext>
            </a:extLst>
          </p:cNvPr>
          <p:cNvSpPr txBox="1"/>
          <p:nvPr/>
        </p:nvSpPr>
        <p:spPr>
          <a:xfrm>
            <a:off x="9950383" y="6109630"/>
            <a:ext cx="7581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1A3050"/>
                </a:solidFill>
                <a:latin typeface="sweden-sans-book"/>
              </a:rPr>
              <a:t>Sweden</a:t>
            </a:r>
            <a:endParaRPr lang="en-SE" sz="1200" dirty="0">
              <a:solidFill>
                <a:srgbClr val="1A3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ABF6E6-4471-0C29-F7C2-193A31CC3CC1}"/>
              </a:ext>
            </a:extLst>
          </p:cNvPr>
          <p:cNvSpPr txBox="1"/>
          <p:nvPr/>
        </p:nvSpPr>
        <p:spPr>
          <a:xfrm>
            <a:off x="10927976" y="6109630"/>
            <a:ext cx="7581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1A3050"/>
                </a:solidFill>
                <a:latin typeface="sweden-sans-book"/>
              </a:rPr>
              <a:t>Sweden</a:t>
            </a:r>
            <a:endParaRPr lang="en-SE" sz="1200" dirty="0">
              <a:solidFill>
                <a:srgbClr val="1A305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45C428-5994-76A2-B674-7A92D79591D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062245" y="6131028"/>
            <a:ext cx="250131" cy="25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2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69540-7D2B-7CA2-273E-EA89631634C2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600E9-4C4A-8D58-2A91-5DA740D68026}"/>
              </a:ext>
            </a:extLst>
          </p:cNvPr>
          <p:cNvSpPr txBox="1">
            <a:spLocks/>
          </p:cNvSpPr>
          <p:nvPr/>
        </p:nvSpPr>
        <p:spPr>
          <a:xfrm>
            <a:off x="387263" y="2726211"/>
            <a:ext cx="6359901" cy="14669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0" kern="1200">
                <a:solidFill>
                  <a:srgbClr val="005293"/>
                </a:solidFill>
                <a:latin typeface="Sweden Sans" panose="02000000000000000000" pitchFamily="2" charset="77"/>
                <a:ea typeface="+mj-ea"/>
                <a:cs typeface="+mj-cs"/>
              </a:defRPr>
            </a:lvl1pPr>
          </a:lstStyle>
          <a:p>
            <a:r>
              <a:rPr lang="en-GB" sz="9800" dirty="0"/>
              <a:t>Thank you!</a:t>
            </a:r>
            <a:endParaRPr lang="en-SE" sz="9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0CC13A-2192-2E55-455C-93ACE466C0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61" t="45859" r="20074" b="17349"/>
          <a:stretch>
            <a:fillRect/>
          </a:stretch>
        </p:blipFill>
        <p:spPr>
          <a:xfrm>
            <a:off x="4373620" y="570573"/>
            <a:ext cx="7693687" cy="58873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F25D67-2ECB-3599-502C-C4DFF7381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83" y="6091702"/>
            <a:ext cx="1257603" cy="36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0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B45FFF912D0D6479DFDC7D5013619BD" ma:contentTypeVersion="11" ma:contentTypeDescription="Skapa ett nytt dokument." ma:contentTypeScope="" ma:versionID="3aca2358c1098e375b36accf453ba60a">
  <xsd:schema xmlns:xsd="http://www.w3.org/2001/XMLSchema" xmlns:xs="http://www.w3.org/2001/XMLSchema" xmlns:p="http://schemas.microsoft.com/office/2006/metadata/properties" xmlns:ns2="b4f9be2f-bc11-4449-b516-d06b5cea3262" xmlns:ns3="f7d70ebc-8751-4539-9f09-e312dcd28273" targetNamespace="http://schemas.microsoft.com/office/2006/metadata/properties" ma:root="true" ma:fieldsID="a27c6139b37630e4b02075f1bf022ee9" ns2:_="" ns3:_="">
    <xsd:import namespace="b4f9be2f-bc11-4449-b516-d06b5cea3262"/>
    <xsd:import namespace="f7d70ebc-8751-4539-9f09-e312dcd282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f9be2f-bc11-4449-b516-d06b5cea32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c661358b-b9be-441c-b497-296257b2b8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70ebc-8751-4539-9f09-e312dcd2827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208418b-81b8-40e2-9d37-4304dc2f3554}" ma:internalName="TaxCatchAll" ma:showField="CatchAllData" ma:web="f7d70ebc-8751-4539-9f09-e312dcd282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f9be2f-bc11-4449-b516-d06b5cea3262">
      <Terms xmlns="http://schemas.microsoft.com/office/infopath/2007/PartnerControls"/>
    </lcf76f155ced4ddcb4097134ff3c332f>
    <TaxCatchAll xmlns="f7d70ebc-8751-4539-9f09-e312dcd28273" xsi:nil="true"/>
  </documentManagement>
</p:properties>
</file>

<file path=customXml/itemProps1.xml><?xml version="1.0" encoding="utf-8"?>
<ds:datastoreItem xmlns:ds="http://schemas.openxmlformats.org/officeDocument/2006/customXml" ds:itemID="{AA80A279-1E39-4C35-A905-F3127F3E57C2}"/>
</file>

<file path=customXml/itemProps2.xml><?xml version="1.0" encoding="utf-8"?>
<ds:datastoreItem xmlns:ds="http://schemas.openxmlformats.org/officeDocument/2006/customXml" ds:itemID="{A50FD9A9-216F-4BC4-BFBB-1C541917BE5D}"/>
</file>

<file path=customXml/itemProps3.xml><?xml version="1.0" encoding="utf-8"?>
<ds:datastoreItem xmlns:ds="http://schemas.openxmlformats.org/officeDocument/2006/customXml" ds:itemID="{F563903D-A681-4BBA-8826-DC0E95867FDA}"/>
</file>

<file path=docMetadata/LabelInfo.xml><?xml version="1.0" encoding="utf-8"?>
<clbl:labelList xmlns:clbl="http://schemas.microsoft.com/office/2020/mipLabelMetadata">
  <clbl:label id="{d8fb9137-550f-42e6-9cd5-f65a4255d529}" enabled="0" method="" siteId="{d8fb9137-550f-42e6-9cd5-f65a4255d52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16381</TotalTime>
  <Words>1443</Words>
  <Application>Microsoft Macintosh PowerPoint</Application>
  <PresentationFormat>Widescreen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Sweden Sans</vt:lpstr>
      <vt:lpstr>Sweden Sans Regular</vt:lpstr>
      <vt:lpstr>sweden-sans-book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When everybody can speak their mind, anything becomes possible.</vt:lpstr>
      <vt:lpstr>Innovative thinking often starts small. Very small.</vt:lpstr>
      <vt:lpstr>Equality is built into the system. And we keep on building.</vt:lpstr>
      <vt:lpstr>The small country with the world’s greatest hits.</vt:lpstr>
      <vt:lpstr>If you’re comfortable with discomfort, you’ll feel right at home.</vt:lpstr>
      <vt:lpstr>A sporting nation  built for the long game.</vt:lpstr>
      <vt:lpstr>PowerPoint Presentation</vt:lpstr>
      <vt:lpstr>We love explosive solutions that go global.</vt:lpstr>
      <vt:lpstr>Our hearts literally beat for solving real-life problems.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 Bjur</dc:creator>
  <cp:lastModifiedBy>Elin Bjur</cp:lastModifiedBy>
  <cp:revision>59</cp:revision>
  <dcterms:created xsi:type="dcterms:W3CDTF">2026-10-12T13:11:44Z</dcterms:created>
  <dcterms:modified xsi:type="dcterms:W3CDTF">2026-10-12T13:11:44Z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0x0101008B45FFF912D0D6479DFDC7D5013619BD</vt:lpwstr>
  </property>
</Properties>
</file>